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309360"/>
            <a:ext cx="12191695" cy="73152"/>
          </a:xfrm>
          <a:prstGeom prst="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Plus Jakarta Sans"/>
              </a:rPr>
              <a:t>CRUDE</a:t>
            </a:r>
            <a:r>
              <a:rPr sz="4400" b="1">
                <a:solidFill>
                  <a:srgbClr val="19B3A2"/>
                </a:solidFill>
                <a:latin typeface="Plus Jakarta Sans"/>
              </a:rPr>
              <a:t>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B08D3E"/>
                </a:solidFill>
                <a:latin typeface="Segoe UI"/>
              </a:rPr>
              <a:t>USER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566160"/>
            <a:ext cx="96012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C9D2DC"/>
                </a:solidFill>
                <a:latin typeface="Segoe UI"/>
              </a:rPr>
              <a:t>Verified petroleum sourcing &amp; settlement — how to trade on the platform, from your first sign-in to a closed, escrow-settled deal.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6692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A96A3"/>
                </a:solidFill>
                <a:latin typeface="Segoe UI"/>
              </a:rPr>
              <a:t>crudesource.com  ·  July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WELCOME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What is CRUDESOURCE?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Verified counterparties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Every company on the platform passes corporate KYB verification before it can trade. No joker brokers, no recycled offers.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436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296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Real physical cargoes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296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Spot listings for crude and refined products with full specs, quantities, incoterms and load ports.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6864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9724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Escrow-backed settlement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724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Deals run through a standardized contract and escrow flow with independent inspection before funds release.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Structured RFQs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Request quotes and negotiate directly on-platform, with every offer and counter tracked.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0436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3296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Deal 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296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Messages, documents and status in one place for every deal — both parties always see the same picture.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6864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724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Mobile app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724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The full marketplace, your RFQs, deal rooms and alerts in your pocket. Inspectors submit evidence from the field.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THE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How the platform works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11680"/>
            <a:ext cx="265176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2651760" cy="1097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331720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A5952"/>
                </a:solidFill>
                <a:latin typeface="Plus Jakarta Sans"/>
              </a:rPr>
              <a:t>01  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926080"/>
            <a:ext cx="21945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Browse verified listings only. Every seller has passed corporate KYB.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40" y="2011680"/>
            <a:ext cx="265176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520440" y="2011680"/>
            <a:ext cx="2651760" cy="1097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40" y="2331720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A5952"/>
                </a:solidFill>
                <a:latin typeface="Plus Jakarta Sans"/>
              </a:rPr>
              <a:t>02  INQUIRE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40" y="2926080"/>
            <a:ext cx="21945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Send an RFQ through the platform and negotiate terms on the record.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2011680"/>
            <a:ext cx="265176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0800" y="2011680"/>
            <a:ext cx="2651760" cy="1097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29400" y="2331720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A5952"/>
                </a:solidFill>
                <a:latin typeface="Plus Jakarta Sans"/>
              </a:rPr>
              <a:t>03  CONTRACT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926080"/>
            <a:ext cx="21945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Execute a standardized SPA, fund escrow, and track the deal stage by stage.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81160" y="2011680"/>
            <a:ext cx="2651760" cy="3108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281160" y="2011680"/>
            <a:ext cx="2651760" cy="1097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0" y="2331720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A5952"/>
                </a:solidFill>
                <a:latin typeface="Plus Jakarta Sans"/>
              </a:rPr>
              <a:t>04  SETTLE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09760" y="2926080"/>
            <a:ext cx="21945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Independent inspection at the loading port, title transfer, and escrow release.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GETTING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Create your account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Sign up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at crudesource.com with your work email, name and a strong password (minimum 8 characters).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Verify your email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click the link we send you. RFQs and deal actions stay locked until your email is verified.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Join or register your company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trading happens between companies — link yourself to your company profile.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Choose your role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buyers browse and send RFQs; sellers also create listings; inspectors get a dedicated assignments view.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5623560"/>
            <a:ext cx="107899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08D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NOTE  </a:t>
            </a:r>
            <a:r>
              <a:rPr sz="1300" b="0">
                <a:solidFill>
                  <a:srgbClr val="0C1B2A"/>
                </a:solidFill>
                <a:latin typeface="Segoe UI"/>
              </a:rPr>
              <a:t>One login works everywhere — the website and the mobile app use the same account.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TRUST &amp; 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Company verification (KYB)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Why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verification is what keeps the marketplace clean — only KYB-passed companies can transact.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What to submit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trade license, memorandum of association, UBO declaration and AML policy through your company page.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Review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our compliance team reviews your file and assigns your company a verification tier.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Until you are verified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you can browse the marketplace, but sending RFQs requires at least Bronze tier.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Stay compliant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sanctions screening and risk checks run continuously; suspended companies cannot trade.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TRUST &amp; 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Membership tiers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35661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194560"/>
            <a:ext cx="1371600" cy="411480"/>
          </a:xfrm>
          <a:prstGeom prst="roundRect">
            <a:avLst/>
          </a:prstGeom>
          <a:solidFill>
            <a:srgbClr val="9C6B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258568"/>
            <a:ext cx="1371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BRONZE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880360"/>
            <a:ext cx="310896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KYB approved — the entry tier. Unlocks RFQs and full marketplace participation.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920240"/>
            <a:ext cx="35661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63440" y="2194560"/>
            <a:ext cx="1371600" cy="411480"/>
          </a:xfrm>
          <a:prstGeom prst="roundRect">
            <a:avLst/>
          </a:prstGeom>
          <a:solidFill>
            <a:srgbClr val="8A8F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2258568"/>
            <a:ext cx="1371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SILVER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880360"/>
            <a:ext cx="310896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Established counterparty with verified track record and stronger documentation.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920240"/>
            <a:ext cx="3566160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58200" y="2194560"/>
            <a:ext cx="1371600" cy="411480"/>
          </a:xfrm>
          <a:prstGeom prst="round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2258568"/>
            <a:ext cx="1371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FFFFFF"/>
                </a:solidFill>
                <a:latin typeface="Segoe UI"/>
              </a:rPr>
              <a:t>GOLD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2880360"/>
            <a:ext cx="310896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Premium tier — top-verified companies. Gold sellers are highlighted across the marketplace.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12064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472"/>
                </a:solidFill>
                <a:latin typeface="Segoe UI"/>
              </a:rPr>
              <a:t>Your tier is shown on every listing and RFQ you appear in. Unverified and pending companies can browse but not transact; suspended companies are blocked from the marketplace.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BUYING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Browsing the marketplace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Verified listings only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every cargo you see comes from a KYB-verified seller and has passed admin approval.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Filter and search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by product, incoterm, location and quantity to find the cargo you need.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Listing cards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show product and spec, quantity with tolerance, incoterm and load port, pricing, and the seller's tier.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PoP badge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listings with verified Proof of Product carry a badge — the document has been checked by our team.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Save what matters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star listings into your Watchlist and revisit them any time.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BUYING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Products traded on the platform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Crude Oil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Spot crude grades by origin and API.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436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296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Diesel EN590 / GCC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296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Ultra-low-sulphur road diesel and GCC-spec diesel.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68640" y="182880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97240" y="201168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Jet A1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7240" y="248716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Aviation fuel to DEF STAN / ASTM spec.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Gasoline 95 / 98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Motor gasoline, both octane grades.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0436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3296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Mazut M100 / Fuel Oil 380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3296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Heavy fuel oils for power and bunkering.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68640" y="4137660"/>
            <a:ext cx="3444240" cy="19888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97240" y="4320540"/>
            <a:ext cx="298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A5952"/>
                </a:solidFill>
                <a:latin typeface="Plus Jakarta Sans"/>
              </a:rPr>
              <a:t>LPG · Naphtha · Bitumen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7240" y="4796028"/>
            <a:ext cx="2987040" cy="11201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472"/>
                </a:solidFill>
                <a:latin typeface="Segoe UI"/>
              </a:rPr>
              <a:t>Plus other products on request — listings state the exact spec.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BUYING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Watchlist, saved searches &amp; alerts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Watchlist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your starred listings in one place — quick access to cargoes you are tracking.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Saved searches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save a set of marketplace filters (for example: EN590, FOB, Fujairah, 50,000 MT+).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Automatic alerts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when a new listing matches a saved search, you get notified — on the site and by push on mobile.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Manage anytime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edit or remove saved searches from your account.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SELLING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Creating a listing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List your cargo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product, spec, quantity and tolerance, incoterm, load port or delivery point, and availability window.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Pricing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fixed USD price or a formula (for example Platts / Brent differential).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Proof of Product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attach your PoP document — verified PoP earns the badge buyers look for.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Admin approval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new listings are reviewed before they go live to keep the marketplace clean.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Manage your book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track views and RFQs on My Listings; edit or withdraw at any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5623560"/>
            <a:ext cx="10789920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08D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5760720"/>
            <a:ext cx="10332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NOTE  </a:t>
            </a:r>
            <a:r>
              <a:rPr sz="1300" b="0">
                <a:solidFill>
                  <a:srgbClr val="0C1B2A"/>
                </a:solidFill>
                <a:latin typeface="Segoe UI"/>
              </a:rPr>
              <a:t>Selling requires a KYB-verified company, same as buying.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NEGOTIATION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Requesting a quote (RFQ)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From any listing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state your requested quantity and optional terms: delivery port, payment terms, inspection agency, delivery window, vessel type.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Requirements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verified email and at least Bronze tier — this keeps inquiries serious.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The seller responds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accept, decline, or counter with adjusted terms.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Negotiate on the record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counter-offers go back and forth on-platform; you can withdraw an RFQ at any time.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Acceptance creates the deal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the moment terms are accepted, a deal opens with its own deal 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DEALS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The deal pipeline — from RFQ to close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0312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210312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26771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6032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RFQ &amp; negotiation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47288" y="210312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47288" y="210312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21608" y="226771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1608" y="256032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SPA drafted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54496" y="210312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54496" y="210312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28816" y="226771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28816" y="256032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SPA signed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61704" y="210312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61704" y="210312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36024" y="226771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6024" y="256032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Escrow funded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84048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40080" y="384048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" y="400507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29768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Inspection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47288" y="384048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447288" y="384048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21608" y="400507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21608" y="429768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Title transfer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254496" y="384048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54496" y="3840480"/>
            <a:ext cx="109728" cy="105156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28816" y="400507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28816" y="429768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Funds released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061704" y="3840480"/>
            <a:ext cx="2606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061704" y="3840480"/>
            <a:ext cx="109728" cy="1051560"/>
          </a:xfrm>
          <a:prstGeom prst="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336024" y="4005072"/>
            <a:ext cx="2148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1">
                <a:solidFill>
                  <a:srgbClr val="B08D3E"/>
                </a:solidFill>
                <a:latin typeface="Segoe UI"/>
              </a:rPr>
              <a:t>STAGE 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36024" y="4297680"/>
            <a:ext cx="21488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0C1B2A"/>
                </a:solidFill>
                <a:latin typeface="Plus Jakarta Sans"/>
              </a:rPr>
              <a:t>Closed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548640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472"/>
                </a:solidFill>
                <a:latin typeface="Segoe UI"/>
              </a:rPr>
              <a:t>Every deal moves through a tracked pipeline — you always see the current stage on the deal page. Deals can also be cancelled, disputed, or frozen by compliance if something needs attention.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DEALS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Inside the deal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Messages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talk to your counterparty directly on the deal — the full thread stays with the transaction.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Documents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SPA, ICPO, Proof of Product, bills of lading, inspection certificates — uploaded and shared in one place.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Status timeline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see exactly which stage the deal is in and what happens next.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Digital signature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sign the SPA on-platform when the contract is ready.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Uploads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PDF, JPG and PNG up to 10 MB per file.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SETTLEMENT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Escrow-backed settlement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Funds held, not wired blind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the buyer funds escrow after the SPA is signed — the seller sees confirmed funds before lifting a finger.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Milestone release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funds release against the contract milestones: inspection passed, title transferred.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Independent inspection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an inspection agency (for example SGS) verifies quality and quantity at the loading port.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Title transfer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ownership passes on the platform record before funds release.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Disputes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if something goes wrong, the deal can be frozen and reviewed by the platform before any release.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SETTLEMENT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Inspection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Scheduled per deal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an independent inspector is assigned with an agency and inspection date.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At the load port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quality and quantity are verified against the contract spec.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Photo evidence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inspectors capture evidence with the mobile app, straight from the field.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Pass / fail drives the deal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 passed inspection moves the deal toward title transfer; a failed one stops it before funds move.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Certificates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inspection reports and certificates are filed in the deal 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SETTLEMENT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Commission &amp; fees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11680"/>
            <a:ext cx="5349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2331720"/>
            <a:ext cx="4709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F766E"/>
                </a:solidFill>
                <a:latin typeface="Plus Jakarta Sans"/>
              </a:rPr>
              <a:t>$10 / MT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3154680"/>
            <a:ext cx="4709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1B2A"/>
                </a:solidFill>
                <a:latin typeface="Segoe UI"/>
              </a:rPr>
              <a:t>Metric-ton cargoes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3566160"/>
            <a:ext cx="4709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472"/>
                </a:solidFill>
                <a:latin typeface="Segoe UI"/>
              </a:rPr>
              <a:t>$5 buyer + $5 seller, invoiced when the deal closes.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011680"/>
            <a:ext cx="5349240" cy="2377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2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709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0F766E"/>
                </a:solidFill>
                <a:latin typeface="Plus Jakarta Sans"/>
              </a:rPr>
              <a:t>$2 / BBL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3154680"/>
            <a:ext cx="4709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0C1B2A"/>
                </a:solidFill>
                <a:latin typeface="Segoe UI"/>
              </a:rPr>
              <a:t>Barrel-quoted cargoes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566160"/>
            <a:ext cx="4709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472"/>
                </a:solidFill>
                <a:latin typeface="Segoe UI"/>
              </a:rPr>
              <a:t>$1 buyer + $1 seller, invoiced when the deal closes.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846320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472"/>
                </a:solidFill>
                <a:latin typeface="Segoe UI"/>
              </a:rPr>
              <a:t>No listing fees. No subscription. Commission applies only to closed deals — it is how the platform stays free to browse and inquire. Full terms at crudesource.com/terms.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STAYING INFORMED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Notifications &amp; alerts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In-app bell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RFQs received and answered, deal stage changes, new messages, inspection results, KYB decisions.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Email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important events also reach your inbox.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Mobile push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the app notifies you the moment something needs your attention — with a badge for unread alerts.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Announcements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platform news appears as a banner so you never miss a change.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Mark as read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clear individual alerts or everything at once.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MOBILE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The mobile 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Same account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sign in with your platform email and password — your device gets its own secure session.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Marketplace on the go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browse listings, send RFQs, create listings, follow your deals and chat in deal rooms.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Alerts tab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notifications with an unread badge, synced with the website.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For inspectors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a dedicated view of assigned inspections with camera capture — photograph evidence and submit PASS/FAIL from the port.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Security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each device is a separate session; if a phone is lost, contact support and the session is revoked instantly.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YOUR BUSINESS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Analytics &amp; exports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Deal analytics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closed volume, value, commission paid, average close time and RFQ win rate on your dashboard.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CSV export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export your deals and commission invoices for your own accounting.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Invoices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commission invoices are issued per closed deal and tracked on the platform.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History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every RFQ, deal, message and document stays on the record for your review.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SECURITY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Keeping your account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Strong passwords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minimum 8 characters — use a password manager if you can.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Email verification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protects account recovery and gates trading actions.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Device sessions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mobile logins are per-device and individually revocable — lost devices can be cut off without changing your password.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Least privilege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team members only see what their role allows; admin functions are tightly restricted.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Report anything odd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contact the platform immediately if you see activity you don't recognize.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B08D3E"/>
                </a:solidFill>
                <a:latin typeface="Segoe UI"/>
              </a:rPr>
              <a:t>SUPPORT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0C1B2A"/>
                </a:solidFill>
                <a:latin typeface="Plus Jakarta Sans"/>
              </a:rPr>
              <a:t>Getting 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Inquiries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use the contact form on crudesource.com for commercial or verification questions.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Deal issues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raise problems directly in the deal room — both parties and the platform see the same record.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Terms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the full Terms &amp; Conditions live at crudesource.com/terms.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0F766E"/>
                </a:solidFill>
                <a:latin typeface="Segoe UI"/>
              </a:rPr>
              <a:t>•  </a:t>
            </a:r>
            <a:r>
              <a:rPr sz="1600" b="1">
                <a:solidFill>
                  <a:srgbClr val="0C1B2A"/>
                </a:solidFill>
                <a:latin typeface="Segoe UI"/>
              </a:rPr>
              <a:t>Status — </a:t>
            </a:r>
            <a:r>
              <a:rPr sz="1600" b="0">
                <a:solidFill>
                  <a:srgbClr val="5B6472"/>
                </a:solidFill>
                <a:latin typeface="Segoe UI"/>
              </a:rPr>
              <a:t>if the platform is under maintenance you'll see a notice — your data and deals are safe and waiting.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CRUDESOURCE — User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46520"/>
            <a:ext cx="640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472"/>
                </a:solidFill>
                <a:latin typeface="Segoe U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B08D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377440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Plus Jakarta Sans"/>
              </a:rPr>
              <a:t>CRUDE</a:t>
            </a:r>
            <a:r>
              <a:rPr sz="4000" b="1">
                <a:solidFill>
                  <a:srgbClr val="19B3A2"/>
                </a:solidFill>
                <a:latin typeface="Plus Jakarta Sans"/>
              </a:rPr>
              <a:t>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C9D2DC"/>
                </a:solidFill>
                <a:latin typeface="Segoe UI"/>
              </a:rPr>
              <a:t>Verified counterparties. Escrow-backed settlement. Real cargoes.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8A96A3"/>
                </a:solidFill>
                <a:latin typeface="Segoe UI"/>
              </a:rPr>
              <a:t>Start trading at </a:t>
            </a:r>
            <a:r>
              <a:rPr sz="1600" b="1">
                <a:solidFill>
                  <a:srgbClr val="19B3A2"/>
                </a:solidFill>
                <a:latin typeface="Segoe UI"/>
              </a:rPr>
              <a:t>crudesource.com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